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7620000" cx="10160000"/>
  <p:notesSz cx="7620000" cy="10160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193682C5-EB63-447A-8731-6309DE807A62}">
  <a:tblStyle styleId="{193682C5-EB63-447A-8731-6309DE807A62}"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2.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762000" y="4826000"/>
            <a:ext cx="6096000" cy="4572000"/>
          </a:xfrm>
          <a:prstGeom prst="rect">
            <a:avLst/>
          </a:prstGeom>
          <a:noFill/>
          <a:ln>
            <a:noFill/>
          </a:ln>
        </p:spPr>
        <p:txBody>
          <a:bodyPr anchorCtr="0" anchor="t" bIns="91425" lIns="91425"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 name="Shape 19"/>
        <p:cNvGrpSpPr/>
        <p:nvPr/>
      </p:nvGrpSpPr>
      <p:grpSpPr>
        <a:xfrm>
          <a:off x="0" y="0"/>
          <a:ext cx="0" cy="0"/>
          <a:chOff x="0" y="0"/>
          <a:chExt cx="0" cy="0"/>
        </a:xfrm>
      </p:grpSpPr>
      <p:sp>
        <p:nvSpPr>
          <p:cNvPr id="20" name="Shape 2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1" name="Shape 2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sz="1466"/>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 name="Shape 25"/>
        <p:cNvGrpSpPr/>
        <p:nvPr/>
      </p:nvGrpSpPr>
      <p:grpSpPr>
        <a:xfrm>
          <a:off x="0" y="0"/>
          <a:ext cx="0" cy="0"/>
          <a:chOff x="0" y="0"/>
          <a:chExt cx="0" cy="0"/>
        </a:xfrm>
      </p:grpSpPr>
      <p:sp>
        <p:nvSpPr>
          <p:cNvPr id="26" name="Shape 2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7" name="Shape 2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Usually, when we think about goals, we think about vague, non-specific ideas like these. This is a great start, but these do not provide any direction for achieving them.</a:t>
            </a:r>
            <a:endParaRPr sz="1466">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Shape 3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3" name="Shape 3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Make it REAL! Turn those wishy-washy ideas into specific ideas. Instead of “I want to be financially secure.” Turn that into “I will to be debt free in 3 years.” Instead of “I want to be a good person.” Turn it into “I will volunteer for three community programs in the next 6 months.” Think about what you really want.</a:t>
            </a:r>
            <a:endParaRPr sz="1466">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Shape 3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9" name="Shape 3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S.T.A.R. is an easy acronym to keep in mind with setting goals. Get specific about what you want. Set a timeframe for accomplishing the goal. Identify areas of your life that you want to be positively impacted. Reflect on what it will mean as far commitment, resources, preparation.</a:t>
            </a:r>
            <a:endParaRPr sz="1466">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Shape 4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5" name="Shape 4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Here’s an example of using the S.T.A.R. method to get to those concrete, achievable goals. Writing it down can help you analyze your goals and get to specific goals.</a:t>
            </a:r>
            <a:endParaRPr sz="1466">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For the exercise you’ll be completing next, here are the timeframes we are going to ask you to think about. In many cases, goals that you set in the short term can lead to mid term goals, which can lead to achieving your long term goals.</a:t>
            </a:r>
            <a:endParaRPr sz="1466">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Here are different areas of your life that we’ll ask you to think about. You will not be required to hit all areas, nor are you restricted to this list. This is just a list of suggestions to get you thinking differently and specifically about your goals.</a:t>
            </a:r>
            <a:endParaRPr sz="1466">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When you finish writing down some goals, take time to reflect on what you’ve written. Ask yourself how you feel about it, check to make sure your goals are not in conflict with one another. Do they work together to achieve an ultimate vision you have for your life? Look for obstacles to meeting your goals. What are some things, either caused by your own behaviors or life circumstances that may get in the way of meeting your goals. What can you do to avoid them, work through them, or make them work towards your needs? And now that you’ve written some goals, what can you start doing right now?</a:t>
            </a:r>
            <a:endParaRPr sz="1466">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I know, I know. That sounds all great and easy, BUT… What about time, money, energy, or that dreaded procrastination? It’s true, those things can get in the way. But remember, they can only get in the way as much as you let them. If you have obstacles that will truly derail your goals, you might want to reassess your goals and think of shorter term goals that are achievable and can potentially lead to removing those obstacles.</a:t>
            </a:r>
            <a:endParaRPr sz="1466">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6"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7" name="Shape 7"/>
        <p:cNvGrpSpPr/>
        <p:nvPr/>
      </p:nvGrpSpPr>
      <p:grpSpPr>
        <a:xfrm>
          <a:off x="0" y="0"/>
          <a:ext cx="0" cy="0"/>
          <a:chOff x="0" y="0"/>
          <a:chExt cx="0" cy="0"/>
        </a:xfrm>
      </p:grpSpPr>
      <p:sp>
        <p:nvSpPr>
          <p:cNvPr id="8" name="Shape 8"/>
          <p:cNvSpPr txBox="1"/>
          <p:nvPr>
            <p:ph type="ctrTitle"/>
          </p:nvPr>
        </p:nvSpPr>
        <p:spPr>
          <a:xfrm>
            <a:off x="914400" y="3048000"/>
            <a:ext cx="8331200" cy="1219200"/>
          </a:xfrm>
          <a:prstGeom prst="rect">
            <a:avLst/>
          </a:prstGeom>
          <a:noFill/>
          <a:ln>
            <a:noFill/>
          </a:ln>
        </p:spPr>
        <p:txBody>
          <a:bodyPr anchorCtr="0" anchor="t" bIns="91425" lIns="91425" rIns="91425" wrap="square" tIns="91425"/>
          <a:lstStyle>
            <a:lvl1pPr lvl="0" algn="ctr">
              <a:spcBef>
                <a:spcPts val="0"/>
              </a:spcBef>
              <a:spcAft>
                <a:spcPts val="0"/>
              </a:spcAft>
              <a:buSzPts val="4800"/>
              <a:buChar char="●"/>
              <a:defRPr sz="4800"/>
            </a:lvl1pPr>
            <a:lvl2pPr lvl="1" algn="ctr">
              <a:spcBef>
                <a:spcPts val="0"/>
              </a:spcBef>
              <a:spcAft>
                <a:spcPts val="0"/>
              </a:spcAft>
              <a:buSzPts val="4800"/>
              <a:buChar char="○"/>
              <a:defRPr sz="4800"/>
            </a:lvl2pPr>
            <a:lvl3pPr lvl="2" algn="ctr">
              <a:spcBef>
                <a:spcPts val="0"/>
              </a:spcBef>
              <a:spcAft>
                <a:spcPts val="0"/>
              </a:spcAft>
              <a:buSzPts val="4800"/>
              <a:buChar char="■"/>
              <a:defRPr sz="4800"/>
            </a:lvl3pPr>
            <a:lvl4pPr lvl="3" algn="ctr">
              <a:spcBef>
                <a:spcPts val="0"/>
              </a:spcBef>
              <a:spcAft>
                <a:spcPts val="0"/>
              </a:spcAft>
              <a:buSzPts val="4800"/>
              <a:buChar char="●"/>
              <a:defRPr sz="4800"/>
            </a:lvl4pPr>
            <a:lvl5pPr lvl="4" algn="ctr">
              <a:spcBef>
                <a:spcPts val="0"/>
              </a:spcBef>
              <a:spcAft>
                <a:spcPts val="0"/>
              </a:spcAft>
              <a:buSzPts val="4800"/>
              <a:buChar char="○"/>
              <a:defRPr sz="4800"/>
            </a:lvl5pPr>
            <a:lvl6pPr lvl="5" algn="ctr">
              <a:spcBef>
                <a:spcPts val="0"/>
              </a:spcBef>
              <a:spcAft>
                <a:spcPts val="0"/>
              </a:spcAft>
              <a:buSzPts val="4800"/>
              <a:buChar char="■"/>
              <a:defRPr sz="4800"/>
            </a:lvl6pPr>
            <a:lvl7pPr lvl="6" algn="ctr">
              <a:spcBef>
                <a:spcPts val="0"/>
              </a:spcBef>
              <a:spcAft>
                <a:spcPts val="0"/>
              </a:spcAft>
              <a:buSzPts val="4800"/>
              <a:buChar char="●"/>
              <a:defRPr sz="4800"/>
            </a:lvl7pPr>
            <a:lvl8pPr lvl="7" algn="ctr">
              <a:spcBef>
                <a:spcPts val="0"/>
              </a:spcBef>
              <a:spcAft>
                <a:spcPts val="0"/>
              </a:spcAft>
              <a:buSzPts val="4800"/>
              <a:buChar char="○"/>
              <a:defRPr sz="4800"/>
            </a:lvl8pPr>
            <a:lvl9pPr lvl="8" algn="ctr">
              <a:spcBef>
                <a:spcPts val="0"/>
              </a:spcBef>
              <a:spcAft>
                <a:spcPts val="0"/>
              </a:spcAft>
              <a:buSzPts val="4800"/>
              <a:buChar char="■"/>
              <a:defRPr sz="4800"/>
            </a:lvl9pPr>
          </a:lstStyle>
          <a:p/>
        </p:txBody>
      </p:sp>
      <p:sp>
        <p:nvSpPr>
          <p:cNvPr id="9" name="Shape 9"/>
          <p:cNvSpPr txBox="1"/>
          <p:nvPr>
            <p:ph idx="1" type="subTitle"/>
          </p:nvPr>
        </p:nvSpPr>
        <p:spPr>
          <a:xfrm>
            <a:off x="1828800" y="4572000"/>
            <a:ext cx="6502400" cy="914400"/>
          </a:xfrm>
          <a:prstGeom prst="rect">
            <a:avLst/>
          </a:prstGeom>
          <a:noFill/>
          <a:ln>
            <a:noFill/>
          </a:ln>
        </p:spPr>
        <p:txBody>
          <a:bodyPr anchorCtr="0" anchor="t" bIns="91425" lIns="91425" rIns="91425" wrap="square" tIns="91425"/>
          <a:lstStyle>
            <a:lvl1pPr lvl="0" algn="ctr">
              <a:spcBef>
                <a:spcPts val="0"/>
              </a:spcBef>
              <a:spcAft>
                <a:spcPts val="0"/>
              </a:spcAft>
              <a:buSzPts val="3200"/>
              <a:buChar char="●"/>
              <a:defRPr sz="3200"/>
            </a:lvl1pPr>
            <a:lvl2pPr lvl="1" algn="ctr">
              <a:spcBef>
                <a:spcPts val="0"/>
              </a:spcBef>
              <a:spcAft>
                <a:spcPts val="0"/>
              </a:spcAft>
              <a:buSzPts val="3200"/>
              <a:buChar char="○"/>
              <a:defRPr sz="3200"/>
            </a:lvl2pPr>
            <a:lvl3pPr lvl="2" algn="ctr">
              <a:spcBef>
                <a:spcPts val="0"/>
              </a:spcBef>
              <a:spcAft>
                <a:spcPts val="0"/>
              </a:spcAft>
              <a:buSzPts val="3200"/>
              <a:buChar char="■"/>
              <a:defRPr sz="3200"/>
            </a:lvl3pPr>
            <a:lvl4pPr lvl="3" algn="ctr">
              <a:spcBef>
                <a:spcPts val="0"/>
              </a:spcBef>
              <a:spcAft>
                <a:spcPts val="0"/>
              </a:spcAft>
              <a:buSzPts val="3200"/>
              <a:buChar char="●"/>
              <a:defRPr sz="3200"/>
            </a:lvl4pPr>
            <a:lvl5pPr lvl="4" algn="ctr">
              <a:spcBef>
                <a:spcPts val="0"/>
              </a:spcBef>
              <a:spcAft>
                <a:spcPts val="0"/>
              </a:spcAft>
              <a:buSzPts val="3200"/>
              <a:buChar char="○"/>
              <a:defRPr sz="3200"/>
            </a:lvl5pPr>
            <a:lvl6pPr lvl="5" algn="ctr">
              <a:spcBef>
                <a:spcPts val="0"/>
              </a:spcBef>
              <a:spcAft>
                <a:spcPts val="0"/>
              </a:spcAft>
              <a:buSzPts val="3200"/>
              <a:buChar char="■"/>
              <a:defRPr sz="3200"/>
            </a:lvl6pPr>
            <a:lvl7pPr lvl="6" algn="ctr">
              <a:spcBef>
                <a:spcPts val="0"/>
              </a:spcBef>
              <a:spcAft>
                <a:spcPts val="0"/>
              </a:spcAft>
              <a:buSzPts val="3200"/>
              <a:buChar char="●"/>
              <a:defRPr sz="3200"/>
            </a:lvl7pPr>
            <a:lvl8pPr lvl="7" algn="ctr">
              <a:spcBef>
                <a:spcPts val="0"/>
              </a:spcBef>
              <a:spcAft>
                <a:spcPts val="0"/>
              </a:spcAft>
              <a:buSzPts val="3200"/>
              <a:buChar char="○"/>
              <a:defRPr sz="3200"/>
            </a:lvl8pPr>
            <a:lvl9pPr lvl="8" algn="ctr">
              <a:spcBef>
                <a:spcPts val="0"/>
              </a:spcBef>
              <a:spcAft>
                <a:spcPts val="0"/>
              </a:spcAft>
              <a:buSzPts val="3200"/>
              <a:buChar char="■"/>
              <a:defRPr sz="32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0" name="Shape 10"/>
        <p:cNvGrpSpPr/>
        <p:nvPr/>
      </p:nvGrpSpPr>
      <p:grpSpPr>
        <a:xfrm>
          <a:off x="0" y="0"/>
          <a:ext cx="0" cy="0"/>
          <a:chOff x="0" y="0"/>
          <a:chExt cx="0" cy="0"/>
        </a:xfrm>
      </p:grpSpPr>
      <p:sp>
        <p:nvSpPr>
          <p:cNvPr id="11" name="Shape 11"/>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spcAft>
                <a:spcPts val="0"/>
              </a:spcAft>
              <a:buSzPts val="4267"/>
              <a:buChar char="●"/>
              <a:defRPr sz="4266"/>
            </a:lvl1pPr>
            <a:lvl2pPr lvl="1">
              <a:spcBef>
                <a:spcPts val="0"/>
              </a:spcBef>
              <a:spcAft>
                <a:spcPts val="0"/>
              </a:spcAft>
              <a:buSzPts val="4267"/>
              <a:buChar char="○"/>
              <a:defRPr sz="4266"/>
            </a:lvl2pPr>
            <a:lvl3pPr lvl="2">
              <a:spcBef>
                <a:spcPts val="0"/>
              </a:spcBef>
              <a:spcAft>
                <a:spcPts val="0"/>
              </a:spcAft>
              <a:buSzPts val="4267"/>
              <a:buChar char="■"/>
              <a:defRPr sz="4266"/>
            </a:lvl3pPr>
            <a:lvl4pPr lvl="3">
              <a:spcBef>
                <a:spcPts val="0"/>
              </a:spcBef>
              <a:spcAft>
                <a:spcPts val="0"/>
              </a:spcAft>
              <a:buSzPts val="4267"/>
              <a:buChar char="●"/>
              <a:defRPr sz="4266"/>
            </a:lvl4pPr>
            <a:lvl5pPr lvl="4">
              <a:spcBef>
                <a:spcPts val="0"/>
              </a:spcBef>
              <a:spcAft>
                <a:spcPts val="0"/>
              </a:spcAft>
              <a:buSzPts val="4267"/>
              <a:buChar char="○"/>
              <a:defRPr sz="4266"/>
            </a:lvl5pPr>
            <a:lvl6pPr lvl="5">
              <a:spcBef>
                <a:spcPts val="0"/>
              </a:spcBef>
              <a:spcAft>
                <a:spcPts val="0"/>
              </a:spcAft>
              <a:buSzPts val="4267"/>
              <a:buChar char="■"/>
              <a:defRPr sz="4266"/>
            </a:lvl6pPr>
            <a:lvl7pPr lvl="6">
              <a:spcBef>
                <a:spcPts val="0"/>
              </a:spcBef>
              <a:spcAft>
                <a:spcPts val="0"/>
              </a:spcAft>
              <a:buSzPts val="4267"/>
              <a:buChar char="●"/>
              <a:defRPr sz="4266"/>
            </a:lvl7pPr>
            <a:lvl8pPr lvl="7">
              <a:spcBef>
                <a:spcPts val="0"/>
              </a:spcBef>
              <a:spcAft>
                <a:spcPts val="0"/>
              </a:spcAft>
              <a:buSzPts val="4267"/>
              <a:buChar char="○"/>
              <a:defRPr sz="4266"/>
            </a:lvl8pPr>
            <a:lvl9pPr lvl="8">
              <a:spcBef>
                <a:spcPts val="0"/>
              </a:spcBef>
              <a:spcAft>
                <a:spcPts val="0"/>
              </a:spcAft>
              <a:buSzPts val="4267"/>
              <a:buChar char="■"/>
              <a:defRPr sz="4266"/>
            </a:lvl9pPr>
          </a:lstStyle>
          <a:p/>
        </p:txBody>
      </p:sp>
      <p:sp>
        <p:nvSpPr>
          <p:cNvPr id="12" name="Shape 12"/>
          <p:cNvSpPr txBox="1"/>
          <p:nvPr>
            <p:ph idx="1" type="body"/>
          </p:nvPr>
        </p:nvSpPr>
        <p:spPr>
          <a:xfrm>
            <a:off x="304800" y="1828800"/>
            <a:ext cx="955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13" name="Shape 13"/>
        <p:cNvGrpSpPr/>
        <p:nvPr/>
      </p:nvGrpSpPr>
      <p:grpSpPr>
        <a:xfrm>
          <a:off x="0" y="0"/>
          <a:ext cx="0" cy="0"/>
          <a:chOff x="0" y="0"/>
          <a:chExt cx="0" cy="0"/>
        </a:xfrm>
      </p:grpSpPr>
      <p:sp>
        <p:nvSpPr>
          <p:cNvPr id="14" name="Shape 14"/>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spcAft>
                <a:spcPts val="0"/>
              </a:spcAft>
              <a:buSzPts val="4267"/>
              <a:buChar char="●"/>
              <a:defRPr sz="4266"/>
            </a:lvl1pPr>
            <a:lvl2pPr lvl="1">
              <a:spcBef>
                <a:spcPts val="0"/>
              </a:spcBef>
              <a:spcAft>
                <a:spcPts val="0"/>
              </a:spcAft>
              <a:buSzPts val="4267"/>
              <a:buChar char="○"/>
              <a:defRPr sz="4266"/>
            </a:lvl2pPr>
            <a:lvl3pPr lvl="2">
              <a:spcBef>
                <a:spcPts val="0"/>
              </a:spcBef>
              <a:spcAft>
                <a:spcPts val="0"/>
              </a:spcAft>
              <a:buSzPts val="4267"/>
              <a:buChar char="■"/>
              <a:defRPr sz="4266"/>
            </a:lvl3pPr>
            <a:lvl4pPr lvl="3">
              <a:spcBef>
                <a:spcPts val="0"/>
              </a:spcBef>
              <a:spcAft>
                <a:spcPts val="0"/>
              </a:spcAft>
              <a:buSzPts val="4267"/>
              <a:buChar char="●"/>
              <a:defRPr sz="4266"/>
            </a:lvl4pPr>
            <a:lvl5pPr lvl="4">
              <a:spcBef>
                <a:spcPts val="0"/>
              </a:spcBef>
              <a:spcAft>
                <a:spcPts val="0"/>
              </a:spcAft>
              <a:buSzPts val="4267"/>
              <a:buChar char="○"/>
              <a:defRPr sz="4266"/>
            </a:lvl5pPr>
            <a:lvl6pPr lvl="5">
              <a:spcBef>
                <a:spcPts val="0"/>
              </a:spcBef>
              <a:spcAft>
                <a:spcPts val="0"/>
              </a:spcAft>
              <a:buSzPts val="4267"/>
              <a:buChar char="■"/>
              <a:defRPr sz="4266"/>
            </a:lvl6pPr>
            <a:lvl7pPr lvl="6">
              <a:spcBef>
                <a:spcPts val="0"/>
              </a:spcBef>
              <a:spcAft>
                <a:spcPts val="0"/>
              </a:spcAft>
              <a:buSzPts val="4267"/>
              <a:buChar char="●"/>
              <a:defRPr sz="4266"/>
            </a:lvl7pPr>
            <a:lvl8pPr lvl="7">
              <a:spcBef>
                <a:spcPts val="0"/>
              </a:spcBef>
              <a:spcAft>
                <a:spcPts val="0"/>
              </a:spcAft>
              <a:buSzPts val="4267"/>
              <a:buChar char="○"/>
              <a:defRPr sz="4266"/>
            </a:lvl8pPr>
            <a:lvl9pPr lvl="8">
              <a:spcBef>
                <a:spcPts val="0"/>
              </a:spcBef>
              <a:spcAft>
                <a:spcPts val="0"/>
              </a:spcAft>
              <a:buSzPts val="4267"/>
              <a:buChar char="■"/>
              <a:defRPr sz="4266"/>
            </a:lvl9pPr>
          </a:lstStyle>
          <a:p/>
        </p:txBody>
      </p:sp>
      <p:sp>
        <p:nvSpPr>
          <p:cNvPr id="15" name="Shape 15"/>
          <p:cNvSpPr txBox="1"/>
          <p:nvPr>
            <p:ph idx="1" type="body"/>
          </p:nvPr>
        </p:nvSpPr>
        <p:spPr>
          <a:xfrm>
            <a:off x="304800" y="1828800"/>
            <a:ext cx="447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
        <p:nvSpPr>
          <p:cNvPr id="16" name="Shape 16"/>
          <p:cNvSpPr txBox="1"/>
          <p:nvPr>
            <p:ph idx="2" type="body"/>
          </p:nvPr>
        </p:nvSpPr>
        <p:spPr>
          <a:xfrm>
            <a:off x="5384800" y="1828800"/>
            <a:ext cx="447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17" name="Shape 17"/>
        <p:cNvGrpSpPr/>
        <p:nvPr/>
      </p:nvGrpSpPr>
      <p:grpSpPr>
        <a:xfrm>
          <a:off x="0" y="0"/>
          <a:ext cx="0" cy="0"/>
          <a:chOff x="0" y="0"/>
          <a:chExt cx="0" cy="0"/>
        </a:xfrm>
      </p:grpSpPr>
      <p:sp>
        <p:nvSpPr>
          <p:cNvPr id="18" name="Shape 18"/>
          <p:cNvSpPr txBox="1"/>
          <p:nvPr>
            <p:ph idx="1" type="body"/>
          </p:nvPr>
        </p:nvSpPr>
        <p:spPr>
          <a:xfrm>
            <a:off x="304800" y="6705600"/>
            <a:ext cx="9550400" cy="609600"/>
          </a:xfrm>
          <a:prstGeom prst="rect">
            <a:avLst/>
          </a:prstGeom>
          <a:noFill/>
          <a:ln>
            <a:noFill/>
          </a:ln>
        </p:spPr>
        <p:txBody>
          <a:bodyPr anchorCtr="0" anchor="t" bIns="91425" lIns="91425" rIns="91425" wrap="square" tIns="91425"/>
          <a:lstStyle>
            <a:lvl1pPr indent="-431800" lvl="0" marL="457200" algn="ctr">
              <a:spcBef>
                <a:spcPts val="0"/>
              </a:spcBef>
              <a:spcAft>
                <a:spcPts val="0"/>
              </a:spcAft>
              <a:buSzPts val="3200"/>
              <a:buChar char="●"/>
              <a:defRPr sz="3200"/>
            </a:lvl1pPr>
            <a:lvl2pPr indent="-431800" lvl="1" marL="914400" algn="ctr">
              <a:spcBef>
                <a:spcPts val="0"/>
              </a:spcBef>
              <a:spcAft>
                <a:spcPts val="0"/>
              </a:spcAft>
              <a:buSzPts val="3200"/>
              <a:buChar char="○"/>
              <a:defRPr sz="3200"/>
            </a:lvl2pPr>
            <a:lvl3pPr indent="-431800" lvl="2" marL="1371600" algn="ctr">
              <a:spcBef>
                <a:spcPts val="0"/>
              </a:spcBef>
              <a:spcAft>
                <a:spcPts val="0"/>
              </a:spcAft>
              <a:buSzPts val="3200"/>
              <a:buChar char="■"/>
              <a:defRPr sz="3200"/>
            </a:lvl3pPr>
            <a:lvl4pPr indent="-431800" lvl="3" marL="1828800" algn="ctr">
              <a:spcBef>
                <a:spcPts val="0"/>
              </a:spcBef>
              <a:spcAft>
                <a:spcPts val="0"/>
              </a:spcAft>
              <a:buSzPts val="3200"/>
              <a:buChar char="●"/>
              <a:defRPr sz="3200"/>
            </a:lvl4pPr>
            <a:lvl5pPr indent="-431800" lvl="4" marL="2286000" algn="ctr">
              <a:spcBef>
                <a:spcPts val="0"/>
              </a:spcBef>
              <a:spcAft>
                <a:spcPts val="0"/>
              </a:spcAft>
              <a:buSzPts val="3200"/>
              <a:buChar char="○"/>
              <a:defRPr sz="3200"/>
            </a:lvl5pPr>
            <a:lvl6pPr indent="-431800" lvl="5" marL="2743200" algn="ctr">
              <a:spcBef>
                <a:spcPts val="0"/>
              </a:spcBef>
              <a:spcAft>
                <a:spcPts val="0"/>
              </a:spcAft>
              <a:buSzPts val="3200"/>
              <a:buChar char="■"/>
              <a:defRPr sz="3200"/>
            </a:lvl6pPr>
            <a:lvl7pPr indent="-431800" lvl="6" marL="3200400" algn="ctr">
              <a:spcBef>
                <a:spcPts val="0"/>
              </a:spcBef>
              <a:spcAft>
                <a:spcPts val="0"/>
              </a:spcAft>
              <a:buSzPts val="3200"/>
              <a:buChar char="●"/>
              <a:defRPr sz="3200"/>
            </a:lvl7pPr>
            <a:lvl8pPr indent="-431800" lvl="7" marL="3657600" algn="ctr">
              <a:spcBef>
                <a:spcPts val="0"/>
              </a:spcBef>
              <a:spcAft>
                <a:spcPts val="0"/>
              </a:spcAft>
              <a:buSzPts val="3200"/>
              <a:buChar char="○"/>
              <a:defRPr sz="3200"/>
            </a:lvl8pPr>
            <a:lvl9pPr indent="-431800" lvl="8" marL="4114800" algn="ctr">
              <a:spcBef>
                <a:spcPts val="0"/>
              </a:spcBef>
              <a:spcAft>
                <a:spcPts val="0"/>
              </a:spcAft>
              <a:buSzPts val="3200"/>
              <a:buChar char="■"/>
              <a:defRPr sz="3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1.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1.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1.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1.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 name="Shape 22"/>
        <p:cNvGrpSpPr/>
        <p:nvPr/>
      </p:nvGrpSpPr>
      <p:grpSpPr>
        <a:xfrm>
          <a:off x="0" y="0"/>
          <a:ext cx="0" cy="0"/>
          <a:chOff x="0" y="0"/>
          <a:chExt cx="0" cy="0"/>
        </a:xfrm>
      </p:grpSpPr>
      <p:sp>
        <p:nvSpPr>
          <p:cNvPr id="23" name="Shape 23"/>
          <p:cNvSpPr txBox="1"/>
          <p:nvPr>
            <p:ph type="ctrTitle"/>
          </p:nvPr>
        </p:nvSpPr>
        <p:spPr>
          <a:xfrm>
            <a:off x="864300" y="2016125"/>
            <a:ext cx="8507575" cy="1903575"/>
          </a:xfrm>
          <a:prstGeom prst="rect">
            <a:avLst/>
          </a:prstGeom>
          <a:noFill/>
          <a:ln>
            <a:noFill/>
          </a:ln>
        </p:spPr>
        <p:txBody>
          <a:bodyPr anchorCtr="0" anchor="b" bIns="38100" lIns="38100" rIns="38100" wrap="square" tIns="38100">
            <a:noAutofit/>
          </a:bodyPr>
          <a:lstStyle/>
          <a:p>
            <a:pPr indent="0" lvl="0" marL="0" marR="0" algn="ctr">
              <a:lnSpc>
                <a:spcPct val="119907"/>
              </a:lnSpc>
              <a:spcBef>
                <a:spcPts val="0"/>
              </a:spcBef>
              <a:spcAft>
                <a:spcPts val="0"/>
              </a:spcAft>
              <a:buNone/>
            </a:pPr>
            <a:r>
              <a:rPr lang="en-US" sz="6000">
                <a:solidFill>
                  <a:srgbClr val="DBBD71"/>
                </a:solidFill>
                <a:latin typeface="Arial"/>
                <a:ea typeface="Arial"/>
                <a:cs typeface="Arial"/>
                <a:sym typeface="Arial"/>
              </a:rPr>
              <a:t>Goal Setting</a:t>
            </a:r>
            <a:endParaRPr sz="6000">
              <a:solidFill>
                <a:srgbClr val="DBBD71"/>
              </a:solidFill>
              <a:latin typeface="Arial"/>
              <a:ea typeface="Arial"/>
              <a:cs typeface="Arial"/>
              <a:sym typeface="Arial"/>
            </a:endParaRPr>
          </a:p>
        </p:txBody>
      </p:sp>
      <p:sp>
        <p:nvSpPr>
          <p:cNvPr id="24" name="Shape 24"/>
          <p:cNvSpPr txBox="1"/>
          <p:nvPr>
            <p:ph idx="1" type="subTitle"/>
          </p:nvPr>
        </p:nvSpPr>
        <p:spPr>
          <a:xfrm>
            <a:off x="1626300" y="4369150"/>
            <a:ext cx="6983575" cy="192122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Got Goals?</a:t>
            </a:r>
            <a:endParaRPr sz="3555">
              <a:solidFill>
                <a:srgbClr val="FFFFFF"/>
              </a:solidFill>
              <a:latin typeface="Arial"/>
              <a:ea typeface="Arial"/>
              <a:cs typeface="Arial"/>
              <a:sym typeface="Arial"/>
            </a:endParaRPr>
          </a:p>
          <a:p>
            <a:pPr indent="0" lvl="0" marL="0" marR="0" algn="ctr">
              <a:lnSpc>
                <a:spcPct val="119921"/>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 name="Shape 28"/>
        <p:cNvGrpSpPr/>
        <p:nvPr/>
      </p:nvGrpSpPr>
      <p:grpSpPr>
        <a:xfrm>
          <a:off x="0" y="0"/>
          <a:ext cx="0" cy="0"/>
          <a:chOff x="0" y="0"/>
          <a:chExt cx="0" cy="0"/>
        </a:xfrm>
      </p:grpSpPr>
      <p:sp>
        <p:nvSpPr>
          <p:cNvPr id="29" name="Shape 29"/>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Got Goals?</a:t>
            </a:r>
            <a:endParaRPr sz="4888">
              <a:solidFill>
                <a:srgbClr val="DBBD71"/>
              </a:solidFill>
              <a:latin typeface="Arial"/>
              <a:ea typeface="Arial"/>
              <a:cs typeface="Arial"/>
              <a:sym typeface="Arial"/>
            </a:endParaRPr>
          </a:p>
        </p:txBody>
      </p:sp>
      <p:sp>
        <p:nvSpPr>
          <p:cNvPr id="30" name="Shape 30"/>
          <p:cNvSpPr txBox="1"/>
          <p:nvPr>
            <p:ph idx="1" type="body"/>
          </p:nvPr>
        </p:nvSpPr>
        <p:spPr>
          <a:xfrm>
            <a:off x="1626300" y="2591150"/>
            <a:ext cx="7068250" cy="2259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a good person</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financially secure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happy</a:t>
            </a:r>
            <a:endParaRPr sz="3555">
              <a:solidFill>
                <a:srgbClr val="FFFFF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4" name="Shape 34"/>
        <p:cNvGrpSpPr/>
        <p:nvPr/>
      </p:nvGrpSpPr>
      <p:grpSpPr>
        <a:xfrm>
          <a:off x="0" y="0"/>
          <a:ext cx="0" cy="0"/>
          <a:chOff x="0" y="0"/>
          <a:chExt cx="0" cy="0"/>
        </a:xfrm>
      </p:grpSpPr>
      <p:sp>
        <p:nvSpPr>
          <p:cNvPr id="35" name="Shape 35"/>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Make it REAL!</a:t>
            </a:r>
            <a:endParaRPr sz="4888">
              <a:solidFill>
                <a:srgbClr val="DBBD71"/>
              </a:solidFill>
              <a:latin typeface="Arial"/>
              <a:ea typeface="Arial"/>
              <a:cs typeface="Arial"/>
              <a:sym typeface="Arial"/>
            </a:endParaRPr>
          </a:p>
        </p:txBody>
      </p:sp>
      <p:sp>
        <p:nvSpPr>
          <p:cNvPr id="36" name="Shape 36"/>
          <p:cNvSpPr txBox="1"/>
          <p:nvPr>
            <p:ph idx="1" type="body"/>
          </p:nvPr>
        </p:nvSpPr>
        <p:spPr>
          <a:xfrm>
            <a:off x="1033625" y="2252475"/>
            <a:ext cx="8676900" cy="3021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Turn it into specific, concrete behaviors.</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Look at all the pieces of a goal.</a:t>
            </a:r>
            <a:endParaRPr sz="3555">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look like?</a:t>
            </a:r>
            <a:endParaRPr sz="2666">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feel like?</a:t>
            </a:r>
            <a:endParaRPr sz="2666">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sound like?</a:t>
            </a:r>
            <a:endParaRPr sz="2666">
              <a:solidFill>
                <a:srgbClr val="FFFFF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 name="Shape 40"/>
        <p:cNvGrpSpPr/>
        <p:nvPr/>
      </p:nvGrpSpPr>
      <p:grpSpPr>
        <a:xfrm>
          <a:off x="0" y="0"/>
          <a:ext cx="0" cy="0"/>
          <a:chOff x="0" y="0"/>
          <a:chExt cx="0" cy="0"/>
        </a:xfrm>
      </p:grpSpPr>
      <p:sp>
        <p:nvSpPr>
          <p:cNvPr id="41" name="Shape 41"/>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S.T.A.R.</a:t>
            </a:r>
            <a:endParaRPr sz="4888">
              <a:solidFill>
                <a:srgbClr val="DBBD71"/>
              </a:solidFill>
              <a:latin typeface="Arial"/>
              <a:ea typeface="Arial"/>
              <a:cs typeface="Arial"/>
              <a:sym typeface="Arial"/>
            </a:endParaRPr>
          </a:p>
        </p:txBody>
      </p:sp>
      <p:sp>
        <p:nvSpPr>
          <p:cNvPr id="42" name="Shape 42"/>
          <p:cNvSpPr txBox="1"/>
          <p:nvPr>
            <p:ph idx="1" type="body"/>
          </p:nvPr>
        </p:nvSpPr>
        <p:spPr>
          <a:xfrm>
            <a:off x="3573625" y="2252475"/>
            <a:ext cx="3258250" cy="3783875"/>
          </a:xfrm>
          <a:prstGeom prst="rect">
            <a:avLst/>
          </a:prstGeom>
          <a:noFill/>
          <a:ln>
            <a:noFill/>
          </a:ln>
        </p:spPr>
        <p:txBody>
          <a:bodyPr anchorCtr="0" anchor="t" bIns="38100" lIns="38100" rIns="38100" wrap="square" tIns="38100">
            <a:noAutofit/>
          </a:bodyPr>
          <a:lstStyle/>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S-Specific</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T-Time</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A-Areas</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R-Reflect</a:t>
            </a:r>
            <a:endParaRPr i="1" sz="4444">
              <a:solidFill>
                <a:srgbClr val="FFFFF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 name="Shape 46"/>
        <p:cNvGrpSpPr/>
        <p:nvPr/>
      </p:nvGrpSpPr>
      <p:grpSpPr>
        <a:xfrm>
          <a:off x="0" y="0"/>
          <a:ext cx="0" cy="0"/>
          <a:chOff x="0" y="0"/>
          <a:chExt cx="0" cy="0"/>
        </a:xfrm>
      </p:grpSpPr>
      <p:sp>
        <p:nvSpPr>
          <p:cNvPr id="47" name="Shape 47"/>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Write it down!</a:t>
            </a:r>
            <a:endParaRPr sz="4888">
              <a:solidFill>
                <a:srgbClr val="DBBD71"/>
              </a:solidFill>
              <a:latin typeface="Arial"/>
              <a:ea typeface="Arial"/>
              <a:cs typeface="Arial"/>
              <a:sym typeface="Arial"/>
            </a:endParaRPr>
          </a:p>
        </p:txBody>
      </p:sp>
      <p:sp>
        <p:nvSpPr>
          <p:cNvPr id="48" name="Shape 48"/>
          <p:cNvSpPr txBox="1"/>
          <p:nvPr>
            <p:ph idx="1" type="body"/>
          </p:nvPr>
        </p:nvSpPr>
        <p:spPr>
          <a:xfrm>
            <a:off x="610300" y="1829150"/>
            <a:ext cx="8338250" cy="1751875"/>
          </a:xfrm>
          <a:prstGeom prst="rect">
            <a:avLst/>
          </a:prstGeom>
          <a:noFill/>
          <a:ln>
            <a:noFill/>
          </a:ln>
        </p:spPr>
        <p:txBody>
          <a:bodyPr anchorCtr="0" anchor="t" bIns="38100" lIns="38100" rIns="38100" wrap="square" tIns="38100">
            <a:noAutofit/>
          </a:bodyPr>
          <a:lstStyle/>
          <a:p>
            <a:pPr indent="-248355" lvl="0" marL="381000" marR="0" algn="l">
              <a:lnSpc>
                <a:spcPct val="120089"/>
              </a:lnSpc>
              <a:spcBef>
                <a:spcPts val="0"/>
              </a:spcBef>
              <a:spcAft>
                <a:spcPts val="0"/>
              </a:spcAft>
              <a:buClr>
                <a:srgbClr val="FFFFFF"/>
              </a:buClr>
              <a:buSzPts val="3111"/>
              <a:buChar char="●"/>
            </a:pPr>
            <a:r>
              <a:rPr lang="en-US" sz="3111">
                <a:solidFill>
                  <a:srgbClr val="FFFFFF"/>
                </a:solidFill>
                <a:latin typeface="Arial"/>
                <a:ea typeface="Arial"/>
                <a:cs typeface="Arial"/>
                <a:sym typeface="Arial"/>
              </a:rPr>
              <a:t>Expose undefined terms, unrealistic time frames…</a:t>
            </a:r>
            <a:endParaRPr sz="3111">
              <a:solidFill>
                <a:srgbClr val="FFFFFF"/>
              </a:solidFill>
              <a:latin typeface="Arial"/>
              <a:ea typeface="Arial"/>
              <a:cs typeface="Arial"/>
              <a:sym typeface="Arial"/>
            </a:endParaRPr>
          </a:p>
          <a:p>
            <a:pPr indent="-248355" lvl="0" marL="381000" marR="0" algn="l">
              <a:lnSpc>
                <a:spcPct val="120089"/>
              </a:lnSpc>
              <a:spcBef>
                <a:spcPts val="0"/>
              </a:spcBef>
              <a:spcAft>
                <a:spcPts val="0"/>
              </a:spcAft>
              <a:buClr>
                <a:srgbClr val="FFFFFF"/>
              </a:buClr>
              <a:buSzPts val="3111"/>
              <a:buChar char="●"/>
            </a:pPr>
            <a:r>
              <a:rPr lang="en-US" sz="3111">
                <a:solidFill>
                  <a:srgbClr val="FFFFFF"/>
                </a:solidFill>
                <a:latin typeface="Arial"/>
                <a:ea typeface="Arial"/>
                <a:cs typeface="Arial"/>
                <a:sym typeface="Arial"/>
              </a:rPr>
              <a:t>In other words…GET SPECIFIC!</a:t>
            </a:r>
            <a:endParaRPr sz="3111">
              <a:solidFill>
                <a:srgbClr val="FFFFFF"/>
              </a:solidFill>
              <a:latin typeface="Arial"/>
              <a:ea typeface="Arial"/>
              <a:cs typeface="Arial"/>
              <a:sym typeface="Arial"/>
            </a:endParaRPr>
          </a:p>
          <a:p>
            <a:pPr indent="0" lvl="0" marL="0" marR="0" algn="l">
              <a:lnSpc>
                <a:spcPct val="120089"/>
              </a:lnSpc>
              <a:spcBef>
                <a:spcPts val="563"/>
              </a:spcBef>
              <a:spcAft>
                <a:spcPts val="0"/>
              </a:spcAft>
              <a:buNone/>
            </a:pPr>
            <a:r>
              <a:t/>
            </a:r>
            <a:endParaRPr sz="3111">
              <a:solidFill>
                <a:srgbClr val="FFFFFF"/>
              </a:solidFill>
              <a:latin typeface="Arial"/>
              <a:ea typeface="Arial"/>
              <a:cs typeface="Arial"/>
              <a:sym typeface="Arial"/>
            </a:endParaRPr>
          </a:p>
        </p:txBody>
      </p:sp>
      <p:graphicFrame>
        <p:nvGraphicFramePr>
          <p:cNvPr id="49" name="Shape 49"/>
          <p:cNvGraphicFramePr/>
          <p:nvPr/>
        </p:nvGraphicFramePr>
        <p:xfrm>
          <a:off x="762000" y="3810000"/>
          <a:ext cx="3000000" cy="3000000"/>
        </p:xfrm>
        <a:graphic>
          <a:graphicData uri="http://schemas.openxmlformats.org/drawingml/2006/table">
            <a:tbl>
              <a:tblPr>
                <a:noFill/>
                <a:tableStyleId>{193682C5-EB63-447A-8731-6309DE807A62}</a:tableStyleId>
              </a:tblPr>
              <a:tblGrid>
                <a:gridCol w="4402650"/>
                <a:gridCol w="4402650"/>
              </a:tblGrid>
              <a:tr h="507975">
                <a:tc>
                  <a:txBody>
                    <a:bodyPr>
                      <a:noAutofit/>
                    </a:bodyPr>
                    <a:lstStyle/>
                    <a:p>
                      <a:pPr indent="0" lvl="0" marL="0" marR="0" algn="l">
                        <a:lnSpc>
                          <a:spcPct val="119791"/>
                        </a:lnSpc>
                        <a:spcBef>
                          <a:spcPts val="0"/>
                        </a:spcBef>
                        <a:spcAft>
                          <a:spcPts val="0"/>
                        </a:spcAft>
                        <a:buNone/>
                      </a:pPr>
                      <a:r>
                        <a:rPr lang="en-US" sz="2666">
                          <a:solidFill>
                            <a:srgbClr val="FFFFFF"/>
                          </a:solidFill>
                          <a:latin typeface="Arial"/>
                          <a:ea typeface="Arial"/>
                          <a:cs typeface="Arial"/>
                          <a:sym typeface="Arial"/>
                        </a:rPr>
                        <a:t>Vague Goal</a:t>
                      </a:r>
                      <a:endParaRPr sz="2666">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19791"/>
                        </a:lnSpc>
                        <a:spcBef>
                          <a:spcPts val="0"/>
                        </a:spcBef>
                        <a:spcAft>
                          <a:spcPts val="0"/>
                        </a:spcAft>
                        <a:buNone/>
                      </a:pPr>
                      <a:r>
                        <a:rPr lang="en-US" sz="2666">
                          <a:solidFill>
                            <a:srgbClr val="FFFFFF"/>
                          </a:solidFill>
                          <a:latin typeface="Arial"/>
                          <a:ea typeface="Arial"/>
                          <a:cs typeface="Arial"/>
                          <a:sym typeface="Arial"/>
                        </a:rPr>
                        <a:t>Specific Goal</a:t>
                      </a:r>
                      <a:endParaRPr sz="2666">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1118275">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Get a good education.</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Graduate with B.S. degree in engineering, with honors, by 2009.</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814900">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Enhance my spiritual life.</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Meditate for 15 minutes daily.</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813125">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Improve my appearance.</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Lose six pounds during the next six months.</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Shape 54"/>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Time Frames</a:t>
            </a:r>
            <a:endParaRPr sz="4888">
              <a:solidFill>
                <a:srgbClr val="DBBD71"/>
              </a:solidFill>
              <a:latin typeface="Arial"/>
              <a:ea typeface="Arial"/>
              <a:cs typeface="Arial"/>
              <a:sym typeface="Arial"/>
            </a:endParaRPr>
          </a:p>
        </p:txBody>
      </p:sp>
      <p:sp>
        <p:nvSpPr>
          <p:cNvPr id="55" name="Shape 55"/>
          <p:cNvSpPr txBox="1"/>
          <p:nvPr>
            <p:ph idx="1" type="body"/>
          </p:nvPr>
        </p:nvSpPr>
        <p:spPr>
          <a:xfrm>
            <a:off x="2049625" y="2337150"/>
            <a:ext cx="6644900" cy="3445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Long Term (5 – 20 years)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Mid Term (1 – 5 years)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Short Term (In a year or less)</a:t>
            </a:r>
            <a:endParaRPr sz="3555">
              <a:solidFill>
                <a:srgbClr val="FFFFF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Shape 60"/>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Areas</a:t>
            </a:r>
            <a:endParaRPr sz="4888">
              <a:solidFill>
                <a:srgbClr val="DBBD71"/>
              </a:solidFill>
              <a:latin typeface="Arial"/>
              <a:ea typeface="Arial"/>
              <a:cs typeface="Arial"/>
              <a:sym typeface="Arial"/>
            </a:endParaRPr>
          </a:p>
        </p:txBody>
      </p:sp>
      <p:sp>
        <p:nvSpPr>
          <p:cNvPr id="61" name="Shape 61"/>
          <p:cNvSpPr txBox="1"/>
          <p:nvPr>
            <p:ph idx="1" type="body"/>
          </p:nvPr>
        </p:nvSpPr>
        <p:spPr>
          <a:xfrm>
            <a:off x="2980950" y="1829150"/>
            <a:ext cx="4274250" cy="4799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Education</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Career</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Financial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Family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Social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Spiritual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Level of Health</a:t>
            </a:r>
            <a:endParaRPr sz="3555">
              <a:solidFill>
                <a:srgbClr val="FFFFF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5" name="Shape 65"/>
        <p:cNvGrpSpPr/>
        <p:nvPr/>
      </p:nvGrpSpPr>
      <p:grpSpPr>
        <a:xfrm>
          <a:off x="0" y="0"/>
          <a:ext cx="0" cy="0"/>
          <a:chOff x="0" y="0"/>
          <a:chExt cx="0" cy="0"/>
        </a:xfrm>
      </p:grpSpPr>
      <p:sp>
        <p:nvSpPr>
          <p:cNvPr id="66" name="Shape 66"/>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Reflect</a:t>
            </a:r>
            <a:endParaRPr sz="4888">
              <a:solidFill>
                <a:srgbClr val="DBBD71"/>
              </a:solidFill>
              <a:latin typeface="Arial"/>
              <a:ea typeface="Arial"/>
              <a:cs typeface="Arial"/>
              <a:sym typeface="Arial"/>
            </a:endParaRPr>
          </a:p>
        </p:txBody>
      </p:sp>
      <p:sp>
        <p:nvSpPr>
          <p:cNvPr id="67" name="Shape 67"/>
          <p:cNvSpPr txBox="1"/>
          <p:nvPr>
            <p:ph idx="1" type="body"/>
          </p:nvPr>
        </p:nvSpPr>
        <p:spPr>
          <a:xfrm>
            <a:off x="1795625" y="1913800"/>
            <a:ext cx="6560250" cy="4969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Check in with your feelings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alignment</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obstacles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immediate steps.</a:t>
            </a:r>
            <a:endParaRPr sz="3555">
              <a:solidFill>
                <a:srgbClr val="FFFFF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1" name="Shape 71"/>
        <p:cNvGrpSpPr/>
        <p:nvPr/>
      </p:nvGrpSpPr>
      <p:grpSpPr>
        <a:xfrm>
          <a:off x="0" y="0"/>
          <a:ext cx="0" cy="0"/>
          <a:chOff x="0" y="0"/>
          <a:chExt cx="0" cy="0"/>
        </a:xfrm>
      </p:grpSpPr>
      <p:sp>
        <p:nvSpPr>
          <p:cNvPr id="72" name="Shape 72"/>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That sounds great, but…</a:t>
            </a:r>
            <a:endParaRPr sz="4888">
              <a:solidFill>
                <a:srgbClr val="DBBD71"/>
              </a:solidFill>
              <a:latin typeface="Arial"/>
              <a:ea typeface="Arial"/>
              <a:cs typeface="Arial"/>
              <a:sym typeface="Arial"/>
            </a:endParaRPr>
          </a:p>
        </p:txBody>
      </p:sp>
      <p:sp>
        <p:nvSpPr>
          <p:cNvPr id="73" name="Shape 73"/>
          <p:cNvSpPr txBox="1"/>
          <p:nvPr>
            <p:ph idx="1" type="body"/>
          </p:nvPr>
        </p:nvSpPr>
        <p:spPr>
          <a:xfrm>
            <a:off x="2896300" y="2337150"/>
            <a:ext cx="4104900" cy="2683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Time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Money</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Energy</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Procrastination</a:t>
            </a:r>
            <a:endParaRPr sz="3555">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