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7620000" cx="10160000"/>
  <p:notesSz cx="7620000" cy="10160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914400" y="3048000"/>
            <a:ext cx="83312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1828800" y="4572000"/>
            <a:ext cx="650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1pPr>
            <a:lvl2pPr lvl="1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2pPr>
            <a:lvl3pPr lvl="2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3pPr>
            <a:lvl4pPr lvl="3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4pPr>
            <a:lvl5pPr lvl="4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5pPr>
            <a:lvl6pPr lvl="5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6pPr>
            <a:lvl7pPr lvl="6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7pPr>
            <a:lvl8pPr lvl="7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8pPr>
            <a:lvl9pPr lvl="8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304800" y="1828800"/>
            <a:ext cx="9550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97933" lvl="0" marL="4572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indent="-397933" lvl="1" marL="9144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indent="-397933" lvl="2" marL="13716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indent="-397933" lvl="3" marL="18288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indent="-397933" lvl="4" marL="22860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indent="-397933" lvl="5" marL="27432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indent="-397933" lvl="6" marL="32004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indent="-397933" lvl="7" marL="36576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indent="-397933" lvl="8" marL="41148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1pPr>
            <a:lvl2pPr lvl="1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2pPr>
            <a:lvl3pPr lvl="2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3pPr>
            <a:lvl4pPr lvl="3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4pPr>
            <a:lvl5pPr lvl="4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5pPr>
            <a:lvl6pPr lvl="5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6pPr>
            <a:lvl7pPr lvl="6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7pPr>
            <a:lvl8pPr lvl="7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8pPr>
            <a:lvl9pPr lvl="8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04800" y="1828800"/>
            <a:ext cx="4470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97933" lvl="0" marL="4572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indent="-397933" lvl="1" marL="9144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indent="-397933" lvl="2" marL="13716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indent="-397933" lvl="3" marL="18288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indent="-397933" lvl="4" marL="22860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indent="-397933" lvl="5" marL="27432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indent="-397933" lvl="6" marL="32004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indent="-397933" lvl="7" marL="36576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indent="-397933" lvl="8" marL="41148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5384800" y="1828800"/>
            <a:ext cx="4470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97933" lvl="0" marL="4572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indent="-397933" lvl="1" marL="9144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indent="-397933" lvl="2" marL="13716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indent="-397933" lvl="3" marL="18288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indent="-397933" lvl="4" marL="22860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indent="-397933" lvl="5" marL="27432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indent="-397933" lvl="6" marL="32004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indent="-397933" lvl="7" marL="36576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indent="-397933" lvl="8" marL="41148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idx="1" type="body"/>
          </p:nvPr>
        </p:nvSpPr>
        <p:spPr>
          <a:xfrm>
            <a:off x="304800" y="6705600"/>
            <a:ext cx="9550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indent="-431800" lvl="1" marL="9144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indent="-431800" lvl="2" marL="13716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indent="-431800" lvl="3" marL="18288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indent="-431800" lvl="4" marL="22860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indent="-431800" lvl="5" marL="27432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indent="-431800" lvl="6" marL="32004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indent="-431800" lvl="7" marL="36576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indent="-431800" lvl="8" marL="41148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8.png"/><Relationship Id="rId4" Type="http://schemas.openxmlformats.org/officeDocument/2006/relationships/image" Target="../media/image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3.png"/><Relationship Id="rId5" Type="http://schemas.openxmlformats.org/officeDocument/2006/relationships/image" Target="../media/image5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9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1400" y="1936725"/>
            <a:ext cx="9196900" cy="206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/>
          <p:nvPr>
            <p:ph idx="1" type="subTitle"/>
          </p:nvPr>
        </p:nvSpPr>
        <p:spPr>
          <a:xfrm>
            <a:off x="813150" y="4063975"/>
            <a:ext cx="8609875" cy="13073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0" lvl="0" marL="0" marR="0" algn="r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77">
                <a:solidFill>
                  <a:srgbClr val="464646"/>
                </a:solidFill>
                <a:latin typeface="Arial"/>
                <a:ea typeface="Arial"/>
                <a:cs typeface="Arial"/>
                <a:sym typeface="Arial"/>
              </a:rPr>
              <a:t>“I am definitely going to take a course on time management…just as soon as I can work it into my schedule.” -Louis E. Boone</a:t>
            </a:r>
            <a:endParaRPr sz="2777">
              <a:solidFill>
                <a:srgbClr val="46464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/>
        </p:nvSpPr>
        <p:spPr>
          <a:xfrm>
            <a:off x="610300" y="1659800"/>
            <a:ext cx="9015575" cy="37468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0" lvl="0" marL="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management involves: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333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Knowing your goals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Setting priorities to meet your goals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Anticipating the unexpected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Taking control of your time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Making a commitment to punctuality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Carrying out your plans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Shape 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726075" cy="129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0400" y="5408075"/>
            <a:ext cx="9345075" cy="154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779625" y="1696850"/>
            <a:ext cx="9184900" cy="5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Schedule fixed blocks of time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Class, SLEEP, work/study time, etc.)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Include time for errands</a:t>
            </a:r>
            <a:endParaRPr i="1"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Schedule time for fun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You NEED it!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realistic goals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Don’t torture yourself with something you know is not reasonable for your life right now.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Allow flexibility in your schedule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Don’t fill every moment of every day with “stuff”. Leave blanks for rearranging for emergencies, spontaneous activities, catching up, or new opportunities.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400" y="126975"/>
            <a:ext cx="9419150" cy="15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/>
        </p:nvSpPr>
        <p:spPr>
          <a:xfrm>
            <a:off x="610300" y="1696850"/>
            <a:ext cx="9269575" cy="5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 two hours of studying for every hour in class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This is standard advice for every student. Keep in mind: It’s advice, not a rule.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Avoid scheduling marathon study session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It is abusing your brain and results in burn out. Breaks are essential!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clear starting and stopping times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When you say you’re going to start something, start it.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 for the unexpected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In other words, what’s the back up plan? If your car breaks down? Alarm clocks mysteriously don’t go off?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Shape 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450900" cy="12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/>
        </p:nvSpPr>
        <p:spPr>
          <a:xfrm>
            <a:off x="864300" y="1490475"/>
            <a:ext cx="9015575" cy="56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 up to the bigger picture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Take a step back from your immediate needs or duties. Look at what your bigger goals are and consider if the activities you have planned are going to contribute to those.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“Filter” tasks before scheduling them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Ask some questions: What do I need to accomplish before I can schedule this? If I choose never to take this action, could I live with that? What would happen if I put this off?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Consider technology carefully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Technology is great. BUT, ask yourself: is it worth the time to learn how to use it? Is it worth the money? Can I make due without it?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Shape 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450900" cy="12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610300" y="1696850"/>
            <a:ext cx="9354250" cy="5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 your values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Start with the big picture. Instead of starting with minutes and hours, look at your life. Those long-term goals can help guide you here.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less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Drop worthless activities (those without reward) and add new and useful ones.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Slow down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Sometimes we need to hurry, but most of the time, if just doesn’t get you anywhere, brings stress, and might actually get in the way of getting something accomplished.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 people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Nurture your relationships. It will always pay off in the long run.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Shape 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400" y="126975"/>
            <a:ext cx="9419150" cy="15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610300" y="1575150"/>
            <a:ext cx="9354250" cy="54772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on outcomes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Look at your goals and do check ins with yourself. Look at what you have accomplished and the progress you’ve made toward your goals.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Handle it now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Procrastination is NOT your friend!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Buy less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Like technology, it can be great, but consider: is it worth the money and time you automatically invest in new objects? See if you can reuse or adapt something you already own.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Forget about time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“Downtime”=Time when you’re accountable to no one else and have nothing to accomplish – every day. Just a few minutes will be worth it! Really!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768400" cy="12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